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17"/>
  </p:notesMasterIdLst>
  <p:sldIdLst>
    <p:sldId id="269" r:id="rId2"/>
    <p:sldId id="257" r:id="rId3"/>
    <p:sldId id="270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3" r:id="rId15"/>
    <p:sldId id="27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gXfN/b7U+iNYiigXNTUDYIfrzG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Rg st="1" end="1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40FFE90-932B-41F1-B919-F37A930910DE}">
  <a:tblStyle styleId="{340FFE90-932B-41F1-B919-F37A930910DE}" styleName="Table_0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F0E7"/>
          </a:solidFill>
        </a:fill>
      </a:tcStyle>
    </a:wholeTbl>
    <a:band1H>
      <a:tcTxStyle/>
      <a:tcStyle>
        <a:tcBdr/>
        <a:fill>
          <a:solidFill>
            <a:srgbClr val="CFDF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F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4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7596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3077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11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9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пись">
  <p:cSld name="Заголовок и подпись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35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0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89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72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78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80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9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89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56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2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6.jpg"/><Relationship Id="rId12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3.wdp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microsoft.com/office/2007/relationships/hdphoto" Target="../media/hdphoto24.wdp"/><Relationship Id="rId4" Type="http://schemas.microsoft.com/office/2007/relationships/hdphoto" Target="../media/hdphoto22.wdp"/><Relationship Id="rId9" Type="http://schemas.openxmlformats.org/officeDocument/2006/relationships/image" Target="../media/image48.png"/><Relationship Id="rId14" Type="http://schemas.microsoft.com/office/2007/relationships/hdphoto" Target="../media/hdphoto2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13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12" Type="http://schemas.microsoft.com/office/2007/relationships/hdphoto" Target="../media/hdphoto30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7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microsoft.com/office/2007/relationships/hdphoto" Target="../media/hdphoto29.wdp"/><Relationship Id="rId4" Type="http://schemas.microsoft.com/office/2007/relationships/hdphoto" Target="../media/hdphoto26.wdp"/><Relationship Id="rId9" Type="http://schemas.openxmlformats.org/officeDocument/2006/relationships/image" Target="../media/image54.png"/><Relationship Id="rId14" Type="http://schemas.microsoft.com/office/2007/relationships/hdphoto" Target="../media/hdphoto3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openxmlformats.org/officeDocument/2006/relationships/image" Target="../media/image65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microsoft.com/office/2007/relationships/hdphoto" Target="../media/hdphoto3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3.wdp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microsoft.com/office/2007/relationships/hdphoto" Target="../media/hdphoto32.wdp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7.wdp"/><Relationship Id="rId11" Type="http://schemas.openxmlformats.org/officeDocument/2006/relationships/image" Target="../media/image70.png"/><Relationship Id="rId5" Type="http://schemas.openxmlformats.org/officeDocument/2006/relationships/image" Target="../media/image67.png"/><Relationship Id="rId10" Type="http://schemas.microsoft.com/office/2007/relationships/hdphoto" Target="../media/hdphoto39.wdp"/><Relationship Id="rId4" Type="http://schemas.microsoft.com/office/2007/relationships/hdphoto" Target="../media/hdphoto36.wdp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microsoft.com/office/2007/relationships/hdphoto" Target="../media/hdphoto12.wdp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2.jpg"/><Relationship Id="rId5" Type="http://schemas.openxmlformats.org/officeDocument/2006/relationships/image" Target="../media/image28.jpg"/><Relationship Id="rId10" Type="http://schemas.openxmlformats.org/officeDocument/2006/relationships/image" Target="../media/image31.jpg"/><Relationship Id="rId4" Type="http://schemas.microsoft.com/office/2007/relationships/hdphoto" Target="../media/hdphoto11.wdp"/><Relationship Id="rId9" Type="http://schemas.microsoft.com/office/2007/relationships/hdphoto" Target="../media/hdphoto13.wdp"/><Relationship Id="rId1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0.png"/><Relationship Id="rId18" Type="http://schemas.microsoft.com/office/2007/relationships/hdphoto" Target="../media/hdphoto21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microsoft.com/office/2007/relationships/hdphoto" Target="../media/hdphoto19.wdp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38.png"/><Relationship Id="rId14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90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847" y="5670368"/>
            <a:ext cx="7383294" cy="90553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Подготовила воспитатель ВКК Партина Вера Владимировна</a:t>
            </a:r>
            <a:br>
              <a:rPr lang="ru-RU" sz="20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МБДОУ «Детский сад комбинированного вида №5 «Светлячок»</a:t>
            </a:r>
            <a:endParaRPr lang="ru-RU" sz="2000" b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673" y="960550"/>
            <a:ext cx="7775642" cy="4127016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«Витамины – </a:t>
            </a:r>
          </a:p>
          <a:p>
            <a:r>
              <a:rPr lang="ru-RU" sz="9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друзья здоровья»</a:t>
            </a:r>
            <a:endParaRPr lang="ru-RU" sz="9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0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"/>
          <p:cNvSpPr txBox="1">
            <a:spLocks noGrp="1"/>
          </p:cNvSpPr>
          <p:nvPr>
            <p:ph type="title"/>
          </p:nvPr>
        </p:nvSpPr>
        <p:spPr>
          <a:xfrm>
            <a:off x="656163" y="59726"/>
            <a:ext cx="8596668" cy="89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omic Sans MS"/>
              <a:buNone/>
            </a:pPr>
            <a:r>
              <a:rPr lang="ru-RU" sz="3200" i="1" dirty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Если вы хотите хорошо расти, хорошо видеть и иметь крепкие зубы, вам </a:t>
            </a:r>
            <a:r>
              <a:rPr lang="ru-RU" sz="3200" i="1" dirty="0" smtClean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нужен</a:t>
            </a:r>
            <a:br>
              <a:rPr lang="ru-RU" sz="3200" i="1" dirty="0" smtClean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</a:br>
            <a:r>
              <a:rPr lang="ru-RU" sz="3200" i="1" dirty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 </a:t>
            </a:r>
            <a:r>
              <a:rPr lang="ru-RU" sz="3200" i="1" dirty="0" smtClean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                            </a:t>
            </a:r>
            <a:r>
              <a:rPr lang="ru-RU" sz="3200" b="1" i="1" dirty="0" smtClean="0">
                <a:solidFill>
                  <a:srgbClr val="FF0000"/>
                </a:solidFill>
                <a:latin typeface="Comic Sans MS" panose="030F0702030302020204" pitchFamily="66" charset="0"/>
                <a:ea typeface="Comic Sans MS"/>
                <a:cs typeface="Comic Sans MS"/>
                <a:sym typeface="Comic Sans MS"/>
              </a:rPr>
              <a:t>ВИТАМИН</a:t>
            </a:r>
            <a:r>
              <a:rPr lang="ru-RU" sz="3200" i="1" dirty="0" smtClean="0">
                <a:solidFill>
                  <a:srgbClr val="00206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 </a:t>
            </a:r>
            <a:endParaRPr sz="4800" dirty="0">
              <a:latin typeface="Trebuchet MS" panose="020B0603020202020204" pitchFamily="34" charset="0"/>
            </a:endParaRPr>
          </a:p>
        </p:txBody>
      </p:sp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354830" y="6302034"/>
            <a:ext cx="11468911" cy="48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ru-RU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Укрепляет зрение, способствует росту, оздоравливает кожу </a:t>
            </a:r>
            <a:endParaRPr sz="2800" b="1" i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237" name="Google Shape;237;p9"/>
          <p:cNvPicPr preferRelativeResize="0"/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" b="89691" l="1544" r="93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33" r="7610" b="11969"/>
          <a:stretch/>
        </p:blipFill>
        <p:spPr>
          <a:xfrm>
            <a:off x="184824" y="1668035"/>
            <a:ext cx="4032000" cy="24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9"/>
          <p:cNvPicPr preferRelativeResize="0"/>
          <p:nvPr/>
        </p:nvPicPr>
        <p:blipFill rotWithShape="1">
          <a:blip r:embed="rId5" cstate="screen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96" b="9870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955" t="4145" r="16397" b="1185"/>
          <a:stretch/>
        </p:blipFill>
        <p:spPr>
          <a:xfrm>
            <a:off x="4199286" y="1367442"/>
            <a:ext cx="3132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9"/>
          <p:cNvPicPr preferRelativeResize="0"/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9286" y="4196733"/>
            <a:ext cx="2484000" cy="20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9"/>
          <p:cNvPicPr preferRelativeResize="0"/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5055" y="4238092"/>
            <a:ext cx="2808000" cy="2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9"/>
          <p:cNvPicPr preferRelativeResize="0"/>
          <p:nvPr/>
        </p:nvPicPr>
        <p:blipFill rotWithShape="1">
          <a:blip r:embed="rId9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00" b="96500" l="794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t="4689" r="5118" b="3790"/>
          <a:stretch/>
        </p:blipFill>
        <p:spPr>
          <a:xfrm>
            <a:off x="184824" y="4219763"/>
            <a:ext cx="2736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9"/>
          <p:cNvPicPr preferRelativeResize="0"/>
          <p:nvPr/>
        </p:nvPicPr>
        <p:blipFill rotWithShape="1">
          <a:blip r:embed="rId11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52" b="93855" l="356" r="94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746" r="6313" b="5028"/>
          <a:stretch/>
        </p:blipFill>
        <p:spPr>
          <a:xfrm>
            <a:off x="9000383" y="4474646"/>
            <a:ext cx="2916000" cy="16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9"/>
          <p:cNvPicPr preferRelativeResize="0"/>
          <p:nvPr/>
        </p:nvPicPr>
        <p:blipFill rotWithShape="1">
          <a:blip r:embed="rId1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220" l="0" r="93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0264" b="7503"/>
          <a:stretch/>
        </p:blipFill>
        <p:spPr>
          <a:xfrm>
            <a:off x="7397575" y="788424"/>
            <a:ext cx="4824000" cy="385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"/>
          <p:cNvSpPr txBox="1">
            <a:spLocks noGrp="1"/>
          </p:cNvSpPr>
          <p:nvPr>
            <p:ph type="title"/>
          </p:nvPr>
        </p:nvSpPr>
        <p:spPr>
          <a:xfrm>
            <a:off x="1" y="125015"/>
            <a:ext cx="12324944" cy="1386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omic Sans MS"/>
              <a:buNone/>
            </a:pPr>
            <a:r>
              <a:rPr lang="ru-RU" sz="3600" b="1" i="1" dirty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Если вы хотите быть сильными, иметь хороший аппетит и не хотите огорчаться по пустякам, вам нужен </a:t>
            </a:r>
            <a:r>
              <a:rPr lang="ru-RU" sz="3600" b="1" i="1" dirty="0" smtClean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</a:br>
            <a:r>
              <a:rPr lang="ru-RU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 </a:t>
            </a:r>
            <a:r>
              <a:rPr lang="ru-RU" sz="2800" b="1" i="1" dirty="0" smtClean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                                                 </a:t>
            </a:r>
            <a:r>
              <a:rPr lang="ru-RU" sz="3600" b="1" i="1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ВИТАМИН</a:t>
            </a:r>
            <a:endParaRPr sz="5300" b="1" i="1" dirty="0"/>
          </a:p>
        </p:txBody>
      </p:sp>
      <p:sp>
        <p:nvSpPr>
          <p:cNvPr id="248" name="Google Shape;248;p10"/>
          <p:cNvSpPr txBox="1">
            <a:spLocks noGrp="1"/>
          </p:cNvSpPr>
          <p:nvPr>
            <p:ph type="body" idx="1"/>
          </p:nvPr>
        </p:nvSpPr>
        <p:spPr>
          <a:xfrm>
            <a:off x="113092" y="6453520"/>
            <a:ext cx="12075268" cy="37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ru-RU" sz="2800" b="1" i="1" dirty="0">
                <a:solidFill>
                  <a:srgbClr val="0070C0"/>
                </a:solidFill>
                <a:latin typeface="Trebuchet MS" panose="020B0603020202020204" pitchFamily="34" charset="0"/>
              </a:rPr>
              <a:t>Улучшает сон, влияет на настроение, ускоряет заживление ран </a:t>
            </a:r>
            <a:endParaRPr sz="2800" b="1" i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249" name="Google Shape;249;p10"/>
          <p:cNvPicPr preferRelativeResize="0"/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328" r="89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862" t="1" r="16864" b="2671"/>
          <a:stretch/>
        </p:blipFill>
        <p:spPr>
          <a:xfrm>
            <a:off x="4473534" y="1325229"/>
            <a:ext cx="3132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0"/>
          <p:cNvPicPr preferRelativeResize="0"/>
          <p:nvPr/>
        </p:nvPicPr>
        <p:blipFill rotWithShape="1">
          <a:blip r:embed="rId5" cstate="screen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268" l="1091" r="985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03" r="5278"/>
          <a:stretch/>
        </p:blipFill>
        <p:spPr>
          <a:xfrm>
            <a:off x="-98466" y="3660934"/>
            <a:ext cx="4248000" cy="27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0"/>
          <p:cNvPicPr preferRelativeResize="0"/>
          <p:nvPr/>
        </p:nvPicPr>
        <p:blipFill rotWithShape="1">
          <a:blip r:embed="rId7" cstate="screen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21" b="94118" l="3436" r="96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52" t="5703" r="3968" b="7795"/>
          <a:stretch/>
        </p:blipFill>
        <p:spPr>
          <a:xfrm>
            <a:off x="4350726" y="4185579"/>
            <a:ext cx="3600000" cy="21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0"/>
          <p:cNvPicPr preferRelativeResize="0"/>
          <p:nvPr/>
        </p:nvPicPr>
        <p:blipFill rotWithShape="1">
          <a:blip r:embed="rId9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25" b="94690" l="5830" r="968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208" t="8314" r="3488" b="7829"/>
          <a:stretch/>
        </p:blipFill>
        <p:spPr>
          <a:xfrm>
            <a:off x="9338552" y="3991040"/>
            <a:ext cx="1896894" cy="149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13" b="96074" l="1468" r="96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03" t="3369" r="3462" b="4559"/>
          <a:stretch/>
        </p:blipFill>
        <p:spPr>
          <a:xfrm>
            <a:off x="563162" y="1027266"/>
            <a:ext cx="3667327" cy="26848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41" l="2564" r="974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0510" y="976100"/>
            <a:ext cx="1103905" cy="273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2428" y="1104626"/>
            <a:ext cx="1095000" cy="27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0922" y="1205776"/>
            <a:ext cx="1153400" cy="284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918" y="4760826"/>
            <a:ext cx="1896020" cy="1499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4936" y="4662812"/>
            <a:ext cx="1896020" cy="1499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"/>
          <p:cNvSpPr txBox="1">
            <a:spLocks noGrp="1"/>
          </p:cNvSpPr>
          <p:nvPr>
            <p:ph type="title"/>
          </p:nvPr>
        </p:nvSpPr>
        <p:spPr>
          <a:xfrm>
            <a:off x="823250" y="32104"/>
            <a:ext cx="10207916" cy="87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omic Sans MS"/>
              <a:buNone/>
            </a:pPr>
            <a:r>
              <a:rPr lang="ru-RU" sz="3600" b="1" i="1" dirty="0" smtClean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Если </a:t>
            </a:r>
            <a:r>
              <a:rPr lang="ru-RU" sz="3600" b="1" i="1" dirty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ты хочешь иметь крепкие кости, хорошую кожу, красивые зубы, тебе нужен </a:t>
            </a:r>
            <a:r>
              <a:rPr lang="ru-RU" sz="3600" b="1" i="1" dirty="0" smtClean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солнечный </a:t>
            </a:r>
            <a:r>
              <a:rPr lang="ru-RU" sz="3600" b="1" i="1" dirty="0" smtClean="0">
                <a:solidFill>
                  <a:srgbClr val="00206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/>
            </a:r>
            <a:br>
              <a:rPr lang="ru-RU" sz="3600" b="1" i="1" dirty="0" smtClean="0">
                <a:solidFill>
                  <a:srgbClr val="00206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</a:br>
            <a:r>
              <a:rPr lang="ru-RU" sz="3600" b="1" i="1" dirty="0">
                <a:solidFill>
                  <a:srgbClr val="00206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                                    </a:t>
            </a:r>
            <a:r>
              <a:rPr lang="ru-RU" sz="3600" b="1" i="1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ВИТАМИН</a:t>
            </a:r>
            <a:endParaRPr sz="3600" b="1" i="1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1" name="Google Shape;261;p11"/>
          <p:cNvSpPr txBox="1">
            <a:spLocks noGrp="1"/>
          </p:cNvSpPr>
          <p:nvPr>
            <p:ph type="body" idx="1"/>
          </p:nvPr>
        </p:nvSpPr>
        <p:spPr>
          <a:xfrm>
            <a:off x="1344266" y="5953028"/>
            <a:ext cx="7216074" cy="87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ru-RU" sz="2800" b="1" i="1" dirty="0">
                <a:solidFill>
                  <a:srgbClr val="0070C0"/>
                </a:solidFill>
                <a:latin typeface="Trebuchet MS" panose="020B0603020202020204" pitchFamily="34" charset="0"/>
              </a:rPr>
              <a:t>Обязательно гуляй на свежем воздухе! Принимай солнечные ванны!</a:t>
            </a:r>
            <a:endParaRPr sz="2800" b="1" i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262" name="Google Shape;262;p11"/>
          <p:cNvPicPr preferRelativeResize="0"/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61" l="1136" r="994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99"/>
          <a:stretch/>
        </p:blipFill>
        <p:spPr>
          <a:xfrm>
            <a:off x="5042637" y="1289661"/>
            <a:ext cx="3132000" cy="29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1"/>
          <p:cNvPicPr preferRelativeResize="0"/>
          <p:nvPr/>
        </p:nvPicPr>
        <p:blipFill rotWithShape="1">
          <a:blip r:embed="rId5" cstate="screen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89778" l="3556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019" t="13871" r="4380" b="12532"/>
          <a:stretch/>
        </p:blipFill>
        <p:spPr>
          <a:xfrm>
            <a:off x="8126446" y="3093855"/>
            <a:ext cx="396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1"/>
          <p:cNvPicPr preferRelativeResize="0"/>
          <p:nvPr/>
        </p:nvPicPr>
        <p:blipFill rotWithShape="1">
          <a:blip r:embed="rId7" cstate="screen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7" b="963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168" b="5478"/>
          <a:stretch/>
        </p:blipFill>
        <p:spPr>
          <a:xfrm rot="20480745" flipH="1">
            <a:off x="124700" y="964312"/>
            <a:ext cx="5076000" cy="26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328" y="4245845"/>
            <a:ext cx="1896020" cy="1499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70" y="3469028"/>
            <a:ext cx="3696588" cy="237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2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1596" y="1050418"/>
            <a:ext cx="2269700" cy="183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596" y="4313883"/>
            <a:ext cx="1896020" cy="1499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"/>
          <p:cNvSpPr txBox="1">
            <a:spLocks noGrp="1"/>
          </p:cNvSpPr>
          <p:nvPr>
            <p:ph type="title"/>
          </p:nvPr>
        </p:nvSpPr>
        <p:spPr>
          <a:xfrm>
            <a:off x="677334" y="112444"/>
            <a:ext cx="10285737" cy="1290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omic Sans MS"/>
              <a:buNone/>
            </a:pPr>
            <a:r>
              <a:rPr lang="ru-RU" sz="3600" b="1" i="1" dirty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Если вы хотите защитить кожу, иметь хорошую кровь, крепкие кости, вам нужен </a:t>
            </a:r>
            <a:r>
              <a:rPr lang="ru-RU" sz="3600" b="1" i="1" dirty="0" smtClean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/>
            </a:r>
            <a:br>
              <a:rPr lang="ru-RU" sz="3600" b="1" i="1" dirty="0" smtClean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</a:br>
            <a:r>
              <a:rPr lang="ru-RU" sz="3600" b="1" i="1" dirty="0" smtClean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                                   </a:t>
            </a:r>
            <a:r>
              <a:rPr lang="ru-RU" sz="3600" b="1" i="1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ВИТАМИН</a:t>
            </a:r>
            <a:endParaRPr sz="5300" b="1" dirty="0"/>
          </a:p>
        </p:txBody>
      </p:sp>
      <p:sp>
        <p:nvSpPr>
          <p:cNvPr id="274" name="Google Shape;274;p12"/>
          <p:cNvSpPr txBox="1">
            <a:spLocks noGrp="1"/>
          </p:cNvSpPr>
          <p:nvPr>
            <p:ph type="body" idx="1"/>
          </p:nvPr>
        </p:nvSpPr>
        <p:spPr>
          <a:xfrm>
            <a:off x="210407" y="5609183"/>
            <a:ext cx="11695737" cy="1248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ru-RU" sz="2800" b="1" i="1" dirty="0">
                <a:solidFill>
                  <a:srgbClr val="0070C0"/>
                </a:solidFill>
                <a:latin typeface="Trebuchet MS" panose="020B0603020202020204" pitchFamily="34" charset="0"/>
              </a:rPr>
              <a:t>Предотвращает внутренние кровотечения и кровоизлияния. Ускоряет заживление ран. Усиливает сокращения мышц. </a:t>
            </a:r>
            <a:r>
              <a:rPr lang="ru-RU" sz="2800" b="1" i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  Обеспечивает </a:t>
            </a:r>
            <a:r>
              <a:rPr lang="ru-RU" sz="2800" b="1" i="1" dirty="0">
                <a:solidFill>
                  <a:srgbClr val="0070C0"/>
                </a:solidFill>
                <a:latin typeface="Trebuchet MS" panose="020B0603020202020204" pitchFamily="34" charset="0"/>
              </a:rPr>
              <a:t>организм энергией.</a:t>
            </a:r>
            <a:endParaRPr sz="2800" b="1" i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275" name="Google Shape;275;p12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1139" y="1407169"/>
            <a:ext cx="3168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2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7771" y="4155297"/>
            <a:ext cx="2844000" cy="15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2"/>
          <p:cNvPicPr preferRelativeResize="0"/>
          <p:nvPr/>
        </p:nvPicPr>
        <p:blipFill rotWithShape="1">
          <a:blip r:embed="rId7" cstate="screen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83" b="89674" l="2909" r="89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97" t="19692" r="13489" b="11629"/>
          <a:stretch/>
        </p:blipFill>
        <p:spPr>
          <a:xfrm>
            <a:off x="8263071" y="3338890"/>
            <a:ext cx="2991831" cy="224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2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1" b="989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35" y="996597"/>
            <a:ext cx="3168000" cy="22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280" y="707543"/>
            <a:ext cx="4035902" cy="24812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710" y="3188830"/>
            <a:ext cx="1725318" cy="1585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181" y="4034448"/>
            <a:ext cx="1725318" cy="15850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31" y="3747132"/>
            <a:ext cx="1725318" cy="15850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735" y="77821"/>
            <a:ext cx="9479076" cy="66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1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43"/>
            <a:ext cx="12192000" cy="685475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7666" y="1898515"/>
            <a:ext cx="8596668" cy="786319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Дорогие ребята, запомните и </a:t>
            </a:r>
            <a:br>
              <a:rPr lang="ru-RU" sz="3200" b="1" i="1" dirty="0" smtClean="0">
                <a:solidFill>
                  <a:srgbClr val="FF0000"/>
                </a:solidFill>
                <a:latin typeface="Trebuchet MS" panose="020B0603020202020204" pitchFamily="34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всегда выполняйте эти правила:</a:t>
            </a:r>
            <a:endParaRPr lang="ru-RU" sz="3200" b="1" i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75107" y="2772383"/>
            <a:ext cx="87062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* Соблюдайте </a:t>
            </a:r>
            <a:r>
              <a:rPr lang="ru-RU" sz="2400" b="1" i="1" dirty="0">
                <a:solidFill>
                  <a:srgbClr val="0070C0"/>
                </a:solidFill>
                <a:latin typeface="Trebuchet MS" panose="020B0603020202020204" pitchFamily="34" charset="0"/>
              </a:rPr>
              <a:t>личную гигиену</a:t>
            </a:r>
            <a:br>
              <a:rPr lang="ru-RU" sz="2400" b="1" i="1" dirty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* Соблюдайте </a:t>
            </a:r>
            <a:r>
              <a:rPr lang="ru-RU" sz="2400" b="1" i="1" dirty="0">
                <a:solidFill>
                  <a:srgbClr val="0070C0"/>
                </a:solidFill>
                <a:latin typeface="Trebuchet MS" panose="020B0603020202020204" pitchFamily="34" charset="0"/>
              </a:rPr>
              <a:t>режим дня и режим питания</a:t>
            </a:r>
            <a:br>
              <a:rPr lang="ru-RU" sz="2400" b="1" i="1" dirty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* Занимайтесь </a:t>
            </a:r>
            <a:r>
              <a:rPr lang="ru-RU" sz="2400" b="1" i="1" dirty="0">
                <a:solidFill>
                  <a:srgbClr val="0070C0"/>
                </a:solidFill>
                <a:latin typeface="Trebuchet MS" panose="020B0603020202020204" pitchFamily="34" charset="0"/>
              </a:rPr>
              <a:t>физкультурой, больше двигайтесь</a:t>
            </a:r>
            <a:endParaRPr lang="ru-RU" sz="2400" b="1" i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  <a:p>
            <a:r>
              <a:rPr lang="ru-RU" sz="2400" b="1" i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* Ешьте </a:t>
            </a:r>
            <a:r>
              <a:rPr lang="ru-RU" sz="2400" b="1" i="1" dirty="0">
                <a:solidFill>
                  <a:srgbClr val="0070C0"/>
                </a:solidFill>
                <a:latin typeface="Trebuchet MS" panose="020B0603020202020204" pitchFamily="34" charset="0"/>
              </a:rPr>
              <a:t>здоровые, полезные продукты</a:t>
            </a:r>
            <a:br>
              <a:rPr lang="ru-RU" sz="2400" b="1" i="1" dirty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* Употребляйте свежие ягоды, фрукты и овощи </a:t>
            </a:r>
            <a:r>
              <a:rPr lang="ru-RU" sz="2400" b="1" i="1" dirty="0">
                <a:solidFill>
                  <a:srgbClr val="0070C0"/>
                </a:solidFill>
                <a:latin typeface="Trebuchet MS" panose="020B0603020202020204" pitchFamily="34" charset="0"/>
              </a:rPr>
              <a:t/>
            </a:r>
            <a:br>
              <a:rPr lang="ru-RU" sz="2400" b="1" i="1" dirty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* Чаще </a:t>
            </a:r>
            <a:r>
              <a:rPr lang="ru-RU" sz="2400" b="1" i="1" dirty="0">
                <a:solidFill>
                  <a:srgbClr val="0070C0"/>
                </a:solidFill>
                <a:latin typeface="Trebuchet MS" panose="020B0603020202020204" pitchFamily="34" charset="0"/>
              </a:rPr>
              <a:t>гуляйте на свежем </a:t>
            </a:r>
            <a:r>
              <a:rPr lang="ru-RU" sz="2400" b="1" i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воздухе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2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"/>
          <p:cNvSpPr txBox="1">
            <a:spLocks noGrp="1"/>
          </p:cNvSpPr>
          <p:nvPr>
            <p:ph type="title"/>
          </p:nvPr>
        </p:nvSpPr>
        <p:spPr>
          <a:xfrm>
            <a:off x="1225685" y="165490"/>
            <a:ext cx="9659566" cy="992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000"/>
              <a:buFont typeface="Comic Sans MS"/>
              <a:buNone/>
            </a:pPr>
            <a:r>
              <a:rPr lang="ru-RU" sz="6000" b="1" i="1" dirty="0" smtClean="0">
                <a:solidFill>
                  <a:srgbClr val="FF000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Что такое витамины?</a:t>
            </a:r>
            <a:endParaRPr sz="6000" b="1" i="1" dirty="0">
              <a:solidFill>
                <a:srgbClr val="FF0000"/>
              </a:solidFill>
              <a:latin typeface="Trebuchet MS" panose="020B0603020202020204" pitchFamily="34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6" name="Google Shape;156;p2"/>
          <p:cNvSpPr txBox="1">
            <a:spLocks noGrp="1"/>
          </p:cNvSpPr>
          <p:nvPr>
            <p:ph idx="1"/>
          </p:nvPr>
        </p:nvSpPr>
        <p:spPr>
          <a:xfrm>
            <a:off x="7905737" y="1606395"/>
            <a:ext cx="3854528" cy="503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20"/>
              <a:buNone/>
            </a:pPr>
            <a:r>
              <a:rPr lang="ru-RU" sz="4000" b="1" dirty="0">
                <a:solidFill>
                  <a:srgbClr val="FF0000"/>
                </a:solidFill>
              </a:rPr>
              <a:t>Витамины</a:t>
            </a:r>
            <a:r>
              <a:rPr lang="ru-RU" dirty="0">
                <a:solidFill>
                  <a:srgbClr val="FF0000"/>
                </a:solidFill>
              </a:rPr>
              <a:t> -</a:t>
            </a:r>
            <a:r>
              <a:rPr lang="ru-RU" dirty="0"/>
              <a:t> </a:t>
            </a:r>
            <a:r>
              <a:rPr lang="ru-RU" dirty="0">
                <a:solidFill>
                  <a:srgbClr val="0070C0"/>
                </a:solidFill>
              </a:rPr>
              <a:t>это вещества, которые организм обязательно должен получать с пищей. Слово «витамины» образовано от латинского слова </a:t>
            </a:r>
            <a:r>
              <a:rPr lang="ru-RU" dirty="0" smtClean="0">
                <a:solidFill>
                  <a:srgbClr val="0070C0"/>
                </a:solidFill>
              </a:rPr>
              <a:t>«ВИТА», что </a:t>
            </a:r>
            <a:r>
              <a:rPr lang="ru-RU" dirty="0">
                <a:solidFill>
                  <a:srgbClr val="0070C0"/>
                </a:solidFill>
              </a:rPr>
              <a:t>в переводе означает </a:t>
            </a:r>
            <a:r>
              <a:rPr lang="ru-RU" dirty="0" smtClean="0">
                <a:solidFill>
                  <a:srgbClr val="0070C0"/>
                </a:solidFill>
              </a:rPr>
              <a:t>«ЖИЗНЬ»</a:t>
            </a:r>
            <a:endParaRPr dirty="0">
              <a:solidFill>
                <a:srgbClr val="0070C0"/>
              </a:solidFill>
              <a:latin typeface="Colonna MT" panose="04020805060202030203" pitchFamily="82" charset="0"/>
            </a:endParaRPr>
          </a:p>
        </p:txBody>
      </p:sp>
      <p:pic>
        <p:nvPicPr>
          <p:cNvPr id="155" name="Google Shape;155;p2"/>
          <p:cNvPicPr preferRelativeResize="0">
            <a:picLocks noGrp="1" noChangeAspect="1"/>
          </p:cNvPicPr>
          <p:nvPr>
            <p:ph type="body" sz="half" idx="2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086154" y="1606395"/>
            <a:ext cx="4903018" cy="48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"/>
          <p:cNvPicPr preferRelativeResize="0"/>
          <p:nvPr/>
        </p:nvPicPr>
        <p:blipFill rotWithShape="1"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5" b="100000" l="12887" r="81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541" r="16294"/>
          <a:stretch/>
        </p:blipFill>
        <p:spPr>
          <a:xfrm>
            <a:off x="0" y="1659192"/>
            <a:ext cx="2988000" cy="49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64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41" y="77822"/>
            <a:ext cx="8564925" cy="6780178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69283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>
            <a:spLocks noGrp="1"/>
          </p:cNvSpPr>
          <p:nvPr>
            <p:ph idx="1"/>
          </p:nvPr>
        </p:nvSpPr>
        <p:spPr>
          <a:xfrm>
            <a:off x="3495552" y="1655281"/>
            <a:ext cx="6708763" cy="1060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ru-RU" sz="240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Круглое, румяное, я расту на ветке. </a:t>
            </a:r>
            <a:endParaRPr dirty="0">
              <a:solidFill>
                <a:srgbClr val="0070C0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r>
              <a:rPr lang="ru-RU" sz="240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Любят меня взрослые и маленькие </a:t>
            </a:r>
            <a:r>
              <a:rPr lang="ru-RU" sz="2400" dirty="0" smtClean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детки </a:t>
            </a:r>
            <a:endParaRPr sz="2400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0" name="Google Shape;170;p4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>
              <a:solidFill>
                <a:schemeClr val="accent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2" name="Google Shape;172;p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8731" y="3530499"/>
            <a:ext cx="5000018" cy="80020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4"/>
          <p:cNvSpPr/>
          <p:nvPr/>
        </p:nvSpPr>
        <p:spPr>
          <a:xfrm>
            <a:off x="4201921" y="3443918"/>
            <a:ext cx="6096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Заставит плакать всех вокруг, </a:t>
            </a:r>
            <a:endParaRPr lang="ru-RU" sz="2400" b="0" i="0" u="none" strike="noStrike" cap="none" dirty="0" smtClean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 smtClean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Хоть </a:t>
            </a:r>
            <a:r>
              <a:rPr lang="ru-RU" sz="2400" b="0" i="0" u="none" strike="noStrike" cap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он и не драчун, а ... </a:t>
            </a:r>
            <a:endParaRPr sz="2400" b="0" i="0" u="none" strike="noStrike" cap="none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4" name="Google Shape;174;p4"/>
          <p:cNvPicPr preferRelativeResize="0"/>
          <p:nvPr/>
        </p:nvPicPr>
        <p:blipFill rotWithShape="1"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" b="99537" l="2146" r="884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77" r="11526"/>
          <a:stretch/>
        </p:blipFill>
        <p:spPr>
          <a:xfrm>
            <a:off x="9511474" y="2581416"/>
            <a:ext cx="2376000" cy="25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"/>
          <p:cNvSpPr txBox="1"/>
          <p:nvPr/>
        </p:nvSpPr>
        <p:spPr>
          <a:xfrm>
            <a:off x="4247318" y="5349548"/>
            <a:ext cx="750873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На плетне зеленый крюк, на крюке висит сундук</a:t>
            </a:r>
            <a:endParaRPr sz="2400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В сундуке пять ребят дружно рядышком сидят</a:t>
            </a:r>
            <a:endParaRPr sz="2400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Вдруг раскрылся сундук, все рассыпалось вокруг</a:t>
            </a:r>
            <a:endParaRPr sz="2400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6" name="Google Shape;176;p4"/>
          <p:cNvPicPr preferRelativeResize="0"/>
          <p:nvPr/>
        </p:nvPicPr>
        <p:blipFill rotWithShape="1">
          <a:blip r:embed="rId6" cstate="screen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2" b="96089" l="712" r="946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710"/>
          <a:stretch/>
        </p:blipFill>
        <p:spPr>
          <a:xfrm>
            <a:off x="1043318" y="4188333"/>
            <a:ext cx="3204000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4"/>
          <p:cNvSpPr txBox="1">
            <a:spLocks noGrp="1"/>
          </p:cNvSpPr>
          <p:nvPr>
            <p:ph type="title"/>
          </p:nvPr>
        </p:nvSpPr>
        <p:spPr>
          <a:xfrm>
            <a:off x="5321029" y="379384"/>
            <a:ext cx="4028921" cy="916544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Trebuchet MS"/>
              <a:buNone/>
            </a:pPr>
            <a:r>
              <a:rPr lang="ru-RU" sz="7200" b="1" i="1" dirty="0">
                <a:solidFill>
                  <a:srgbClr val="FF0000"/>
                </a:solidFill>
                <a:latin typeface="Trebuchet MS" panose="020B0603020202020204" pitchFamily="34" charset="0"/>
              </a:rPr>
              <a:t>З</a:t>
            </a:r>
            <a:r>
              <a:rPr lang="ru-RU" sz="7200" b="1" i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агадки</a:t>
            </a:r>
            <a:endParaRPr sz="7200" b="1" i="1" dirty="0">
              <a:solidFill>
                <a:srgbClr val="FF0000"/>
              </a:solidFill>
              <a:latin typeface="Trebuchet MS" panose="020B0603020202020204" pitchFamily="34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525" y="379384"/>
            <a:ext cx="4464000" cy="44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"/>
          <p:cNvSpPr txBox="1"/>
          <p:nvPr/>
        </p:nvSpPr>
        <p:spPr>
          <a:xfrm>
            <a:off x="214009" y="696036"/>
            <a:ext cx="708173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От него здоровье, сила, </a:t>
            </a:r>
            <a:r>
              <a:rPr lang="ru-RU" sz="2400" dirty="0" smtClean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и </a:t>
            </a:r>
            <a:r>
              <a:rPr lang="ru-RU" sz="240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румянец щек всегда</a:t>
            </a:r>
            <a:endParaRPr sz="2400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Белое, а не белила, жидкое, а не вода</a:t>
            </a:r>
            <a:endParaRPr sz="2400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3" name="Google Shape;183;p5"/>
          <p:cNvSpPr txBox="1"/>
          <p:nvPr/>
        </p:nvSpPr>
        <p:spPr>
          <a:xfrm>
            <a:off x="4143871" y="2975212"/>
            <a:ext cx="566160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Расколи лед – возьмешь серебро</a:t>
            </a:r>
            <a:endParaRPr sz="2400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Разрежь серебро- возьмешь золото</a:t>
            </a:r>
            <a:endParaRPr sz="2400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5" name="Google Shape;185;p5"/>
          <p:cNvSpPr txBox="1"/>
          <p:nvPr/>
        </p:nvSpPr>
        <p:spPr>
          <a:xfrm>
            <a:off x="1009934" y="4960392"/>
            <a:ext cx="646603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Отгадать легко и быстро, мягкий, пышный и душистый. </a:t>
            </a:r>
            <a:endParaRPr lang="ru-RU" sz="2400" dirty="0" smtClean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Он </a:t>
            </a:r>
            <a:r>
              <a:rPr lang="ru-RU" sz="240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и черный он и белый, а бывает подгорелый.</a:t>
            </a:r>
            <a:endParaRPr sz="2400" dirty="0">
              <a:solidFill>
                <a:srgbClr val="0070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3008" y="195000"/>
            <a:ext cx="3973101" cy="266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298" y="1809345"/>
            <a:ext cx="3343554" cy="277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543" y="3992719"/>
            <a:ext cx="4056566" cy="27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1;p6"/>
          <p:cNvSpPr txBox="1">
            <a:spLocks/>
          </p:cNvSpPr>
          <p:nvPr/>
        </p:nvSpPr>
        <p:spPr>
          <a:xfrm>
            <a:off x="1985803" y="220495"/>
            <a:ext cx="8596668" cy="63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accent1"/>
              </a:buClr>
              <a:buSzPts val="3600"/>
              <a:buFont typeface="Trebuchet MS"/>
              <a:buNone/>
            </a:pPr>
            <a:r>
              <a:rPr lang="ru-RU" b="1" i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Полезные и вредные продукты</a:t>
            </a:r>
            <a:endParaRPr lang="ru-RU" b="1" i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958" y="795467"/>
            <a:ext cx="3283054" cy="219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35" y="4062600"/>
            <a:ext cx="3168000" cy="237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35" y="946035"/>
            <a:ext cx="3773536" cy="259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657" y="3774600"/>
            <a:ext cx="4771706" cy="2952000"/>
          </a:xfrm>
          <a:prstGeom prst="rect">
            <a:avLst/>
          </a:prstGeom>
        </p:spPr>
      </p:pic>
      <p:pic>
        <p:nvPicPr>
          <p:cNvPr id="18" name="Рисунок 17"/>
          <p:cNvPicPr>
            <a:picLocks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" b="100000" l="18076" r="830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965" r="16660"/>
          <a:stretch/>
        </p:blipFill>
        <p:spPr>
          <a:xfrm>
            <a:off x="4520093" y="2181793"/>
            <a:ext cx="1944000" cy="2592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2118" y="794491"/>
            <a:ext cx="3643386" cy="284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8" b="94586" l="2124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43" t="3685" r="2964" b="4544"/>
          <a:stretch/>
        </p:blipFill>
        <p:spPr>
          <a:xfrm>
            <a:off x="3283894" y="4662000"/>
            <a:ext cx="4416398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"/>
          <p:cNvSpPr txBox="1">
            <a:spLocks noGrp="1"/>
          </p:cNvSpPr>
          <p:nvPr>
            <p:ph type="title" idx="4294967295"/>
          </p:nvPr>
        </p:nvSpPr>
        <p:spPr>
          <a:xfrm>
            <a:off x="1893347" y="191480"/>
            <a:ext cx="8596312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ru-RU" b="1" i="1" dirty="0">
                <a:solidFill>
                  <a:srgbClr val="FF0000"/>
                </a:solidFill>
                <a:latin typeface="Trebuchet MS" panose="020B0603020202020204" pitchFamily="34" charset="0"/>
              </a:rPr>
              <a:t>Полезные и вредные продукты</a:t>
            </a:r>
            <a:endParaRPr b="1" i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641" b="67969" l="3125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04" t="31833" r="3397" b="31908"/>
          <a:stretch/>
        </p:blipFill>
        <p:spPr>
          <a:xfrm>
            <a:off x="4358672" y="3243897"/>
            <a:ext cx="3453319" cy="15272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310" y="805108"/>
            <a:ext cx="4374000" cy="2916000"/>
          </a:xfrm>
          <a:prstGeom prst="rect">
            <a:avLst/>
          </a:prstGeom>
        </p:spPr>
      </p:pic>
      <p:pic>
        <p:nvPicPr>
          <p:cNvPr id="6" name="Рисунок 5"/>
          <p:cNvPicPr>
            <a:picLocks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99" l="0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0" y="3964999"/>
            <a:ext cx="4572000" cy="298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90" y="976999"/>
            <a:ext cx="4320000" cy="2880000"/>
          </a:xfrm>
          <a:prstGeom prst="rect">
            <a:avLst/>
          </a:prstGeom>
        </p:spPr>
      </p:pic>
      <p:pic>
        <p:nvPicPr>
          <p:cNvPr id="12" name="Рисунок 11"/>
          <p:cNvPicPr>
            <a:picLocks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0" b="96250" l="4000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22" t="8498" r="12541" b="3416"/>
          <a:stretch/>
        </p:blipFill>
        <p:spPr>
          <a:xfrm>
            <a:off x="4283503" y="864753"/>
            <a:ext cx="3816000" cy="26848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0" b="100000" l="4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217" y="4728620"/>
            <a:ext cx="3328000" cy="1872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991" y="3964999"/>
            <a:ext cx="42048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7"/>
          <p:cNvGrpSpPr/>
          <p:nvPr/>
        </p:nvGrpSpPr>
        <p:grpSpPr>
          <a:xfrm>
            <a:off x="24837" y="5348064"/>
            <a:ext cx="12361166" cy="1589863"/>
            <a:chOff x="-652498" y="4738464"/>
            <a:chExt cx="12361166" cy="1589863"/>
          </a:xfrm>
        </p:grpSpPr>
        <p:sp>
          <p:nvSpPr>
            <p:cNvPr id="202" name="Google Shape;202;p7"/>
            <p:cNvSpPr txBox="1"/>
            <p:nvPr/>
          </p:nvSpPr>
          <p:spPr>
            <a:xfrm>
              <a:off x="-652498" y="4738464"/>
              <a:ext cx="4001948" cy="1589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Надо кушать помидоры,</a:t>
              </a:r>
              <a:b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Фрукты, овощи, </a:t>
              </a:r>
              <a:r>
                <a:rPr lang="ru-RU" sz="2400" b="0" dirty="0" smtClean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лимоны,</a:t>
              </a:r>
              <a: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/>
              </a:r>
              <a:b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Кашу – утром, суп в </a:t>
              </a:r>
              <a:r>
                <a:rPr lang="ru-RU" sz="2400" b="0" dirty="0" smtClean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обед,</a:t>
              </a:r>
              <a: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/>
              </a:r>
              <a:b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А на ужин </a:t>
              </a:r>
              <a:r>
                <a:rPr lang="ru-RU" sz="2400" b="0" dirty="0" smtClean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винегрет.</a:t>
              </a:r>
              <a: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/>
              </a:r>
              <a:b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endParaRPr sz="1100" dirty="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4" name="Google Shape;204;p7"/>
            <p:cNvSpPr txBox="1"/>
            <p:nvPr/>
          </p:nvSpPr>
          <p:spPr>
            <a:xfrm>
              <a:off x="3024555" y="4738464"/>
              <a:ext cx="4679005" cy="14028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Ну, а если свой обед </a:t>
              </a:r>
              <a:b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ru-RU" sz="240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Н</a:t>
              </a:r>
              <a:r>
                <a:rPr lang="ru-RU" sz="2400" b="0" dirty="0" smtClean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ачнешь ты с конфет,</a:t>
              </a:r>
              <a: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/>
              </a:r>
              <a:b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Жвачкой импортной закусишь, </a:t>
              </a:r>
              <a:b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ru-RU" sz="2400" b="0" dirty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Шоколадкой </a:t>
              </a:r>
              <a:r>
                <a:rPr lang="ru-RU" sz="2400" b="0" dirty="0" smtClean="0">
                  <a:solidFill>
                    <a:srgbClr val="0070C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подсластишь,</a:t>
              </a:r>
              <a:endParaRPr sz="2400" dirty="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6" name="Google Shape;206;p7"/>
            <p:cNvSpPr txBox="1"/>
            <p:nvPr/>
          </p:nvSpPr>
          <p:spPr>
            <a:xfrm>
              <a:off x="7492245" y="4872568"/>
              <a:ext cx="4216423" cy="1142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0" dirty="0">
                  <a:solidFill>
                    <a:srgbClr val="0070C0"/>
                  </a:solidFill>
                  <a:latin typeface="Trebuchet MS" panose="020B0603020202020204" pitchFamily="34" charset="0"/>
                  <a:ea typeface="Comic Sans MS"/>
                  <a:cs typeface="Comic Sans MS"/>
                  <a:sym typeface="Comic Sans MS"/>
                </a:rPr>
                <a:t>То тогда наверняка,</a:t>
              </a:r>
              <a:br>
                <a:rPr lang="ru-RU" sz="2400" b="0" dirty="0">
                  <a:solidFill>
                    <a:srgbClr val="0070C0"/>
                  </a:solidFill>
                  <a:latin typeface="Trebuchet MS" panose="020B0603020202020204" pitchFamily="34" charset="0"/>
                  <a:ea typeface="Comic Sans MS"/>
                  <a:cs typeface="Comic Sans MS"/>
                  <a:sym typeface="Comic Sans MS"/>
                </a:rPr>
              </a:br>
              <a:r>
                <a:rPr lang="ru-RU" sz="2400" b="0" dirty="0">
                  <a:solidFill>
                    <a:srgbClr val="0070C0"/>
                  </a:solidFill>
                  <a:latin typeface="Trebuchet MS" panose="020B0603020202020204" pitchFamily="34" charset="0"/>
                  <a:ea typeface="Comic Sans MS"/>
                  <a:cs typeface="Comic Sans MS"/>
                  <a:sym typeface="Comic Sans MS"/>
                </a:rPr>
                <a:t>Ваши спутники </a:t>
              </a:r>
              <a:r>
                <a:rPr lang="ru-RU" sz="2400" b="0" dirty="0" smtClean="0">
                  <a:solidFill>
                    <a:srgbClr val="0070C0"/>
                  </a:solidFill>
                  <a:latin typeface="Trebuchet MS" panose="020B0603020202020204" pitchFamily="34" charset="0"/>
                  <a:ea typeface="Comic Sans MS"/>
                  <a:cs typeface="Comic Sans MS"/>
                  <a:sym typeface="Comic Sans MS"/>
                </a:rPr>
                <a:t>всегда -</a:t>
              </a:r>
              <a:r>
                <a:rPr lang="ru-RU" sz="2400" b="0" dirty="0">
                  <a:solidFill>
                    <a:srgbClr val="0070C0"/>
                  </a:solidFill>
                  <a:latin typeface="Trebuchet MS" panose="020B0603020202020204" pitchFamily="34" charset="0"/>
                  <a:ea typeface="Comic Sans MS"/>
                  <a:cs typeface="Comic Sans MS"/>
                  <a:sym typeface="Comic Sans MS"/>
                </a:rPr>
                <a:t/>
              </a:r>
              <a:br>
                <a:rPr lang="ru-RU" sz="2400" b="0" dirty="0">
                  <a:solidFill>
                    <a:srgbClr val="0070C0"/>
                  </a:solidFill>
                  <a:latin typeface="Trebuchet MS" panose="020B0603020202020204" pitchFamily="34" charset="0"/>
                  <a:ea typeface="Comic Sans MS"/>
                  <a:cs typeface="Comic Sans MS"/>
                  <a:sym typeface="Comic Sans MS"/>
                </a:rPr>
              </a:br>
              <a:r>
                <a:rPr lang="ru-RU" sz="2400" b="0" dirty="0">
                  <a:solidFill>
                    <a:srgbClr val="0070C0"/>
                  </a:solidFill>
                  <a:latin typeface="Trebuchet MS" panose="020B0603020202020204" pitchFamily="34" charset="0"/>
                  <a:ea typeface="Comic Sans MS"/>
                  <a:cs typeface="Comic Sans MS"/>
                  <a:sym typeface="Comic Sans MS"/>
                </a:rPr>
                <a:t>Близорукость, бледный вид</a:t>
              </a:r>
              <a:br>
                <a:rPr lang="ru-RU" sz="2400" b="0" dirty="0">
                  <a:solidFill>
                    <a:srgbClr val="0070C0"/>
                  </a:solidFill>
                  <a:latin typeface="Trebuchet MS" panose="020B0603020202020204" pitchFamily="34" charset="0"/>
                  <a:ea typeface="Comic Sans MS"/>
                  <a:cs typeface="Comic Sans MS"/>
                  <a:sym typeface="Comic Sans MS"/>
                </a:rPr>
              </a:br>
              <a:r>
                <a:rPr lang="ru-RU" sz="2400" b="0" dirty="0">
                  <a:solidFill>
                    <a:srgbClr val="0070C0"/>
                  </a:solidFill>
                  <a:latin typeface="Trebuchet MS" panose="020B0603020202020204" pitchFamily="34" charset="0"/>
                  <a:ea typeface="Comic Sans MS"/>
                  <a:cs typeface="Comic Sans MS"/>
                  <a:sym typeface="Comic Sans MS"/>
                </a:rPr>
                <a:t>И неважный </a:t>
              </a:r>
              <a:r>
                <a:rPr lang="ru-RU" sz="2400" b="0" dirty="0" smtClean="0">
                  <a:solidFill>
                    <a:srgbClr val="0070C0"/>
                  </a:solidFill>
                  <a:latin typeface="Trebuchet MS" panose="020B0603020202020204" pitchFamily="34" charset="0"/>
                  <a:ea typeface="Comic Sans MS"/>
                  <a:cs typeface="Comic Sans MS"/>
                  <a:sym typeface="Comic Sans MS"/>
                </a:rPr>
                <a:t>аппетит.</a:t>
              </a:r>
              <a:endParaRPr sz="2400" dirty="0">
                <a:solidFill>
                  <a:srgbClr val="0070C0"/>
                </a:solidFill>
                <a:latin typeface="Trebuchet MS" panose="020B0603020202020204" pitchFamily="34" charset="0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07" name="Google Shape;207;p7"/>
          <p:cNvSpPr txBox="1">
            <a:spLocks noGrp="1"/>
          </p:cNvSpPr>
          <p:nvPr>
            <p:ph type="body" idx="1"/>
          </p:nvPr>
        </p:nvSpPr>
        <p:spPr>
          <a:xfrm>
            <a:off x="4659380" y="48546"/>
            <a:ext cx="7020399" cy="634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ru-RU" sz="3600" b="1" i="1" dirty="0">
                <a:solidFill>
                  <a:srgbClr val="FF000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А ты правильно питаешься?</a:t>
            </a:r>
            <a:endParaRPr sz="3600" b="1" i="1" dirty="0">
              <a:solidFill>
                <a:srgbClr val="FF0000"/>
              </a:solidFill>
              <a:latin typeface="Trebuchet MS" panose="020B0603020202020204" pitchFamily="34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8" name="Google Shape;208;p7"/>
          <p:cNvPicPr preferRelativeResize="0"/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018" b="95858" l="3333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808" r="4659" b="10545"/>
          <a:stretch/>
        </p:blipFill>
        <p:spPr>
          <a:xfrm>
            <a:off x="239311" y="48868"/>
            <a:ext cx="4032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7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068" y="3650144"/>
            <a:ext cx="1836000" cy="16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7"/>
          <p:cNvPicPr preferRelativeResize="0"/>
          <p:nvPr/>
        </p:nvPicPr>
        <p:blipFill rotWithShape="1">
          <a:blip r:embed="rId6" cstate="screen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159" l="5575" r="95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10" r="6567" b="20267"/>
          <a:stretch/>
        </p:blipFill>
        <p:spPr>
          <a:xfrm>
            <a:off x="4241259" y="1508023"/>
            <a:ext cx="2412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7"/>
          <p:cNvPicPr preferRelativeResize="0"/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4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4809" y="1983237"/>
            <a:ext cx="3780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7"/>
          <p:cNvPicPr preferRelativeResize="0"/>
          <p:nvPr/>
        </p:nvPicPr>
        <p:blipFill rotWithShape="1">
          <a:blip r:embed="rId10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1098" y="3356043"/>
            <a:ext cx="2592000" cy="16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7"/>
          <p:cNvPicPr preferRelativeResize="0"/>
          <p:nvPr/>
        </p:nvPicPr>
        <p:blipFill rotWithShape="1">
          <a:blip r:embed="rId11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770" y="3650144"/>
            <a:ext cx="1872000" cy="16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61" y="2004547"/>
            <a:ext cx="2374814" cy="1584000"/>
          </a:xfrm>
          <a:prstGeom prst="rect">
            <a:avLst/>
          </a:prstGeom>
        </p:spPr>
      </p:pic>
      <p:pic>
        <p:nvPicPr>
          <p:cNvPr id="215" name="Google Shape;215;p7"/>
          <p:cNvPicPr preferRelativeResize="0"/>
          <p:nvPr/>
        </p:nvPicPr>
        <p:blipFill rotWithShape="1"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24" b="95690" l="9474" r="947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0393" y="500023"/>
            <a:ext cx="2376000" cy="35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8"/>
          <p:cNvPicPr preferRelativeResize="0"/>
          <p:nvPr/>
        </p:nvPicPr>
        <p:blipFill rotWithShape="1">
          <a:blip r:embed="rId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68" l="9455" r="92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279" r="8459"/>
          <a:stretch/>
        </p:blipFill>
        <p:spPr>
          <a:xfrm>
            <a:off x="8442525" y="-32238"/>
            <a:ext cx="3600000" cy="27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8"/>
          <p:cNvSpPr txBox="1">
            <a:spLocks noGrp="1"/>
          </p:cNvSpPr>
          <p:nvPr>
            <p:ph type="title"/>
          </p:nvPr>
        </p:nvSpPr>
        <p:spPr>
          <a:xfrm>
            <a:off x="296516" y="238832"/>
            <a:ext cx="8596668" cy="1295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omic Sans MS"/>
              <a:buNone/>
            </a:pPr>
            <a:r>
              <a:rPr lang="ru-RU" sz="3600" i="1" dirty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Если вы хотите реже простужаться, быть бодрыми, быстрее выздоравливать при болезни, вам нужен </a:t>
            </a:r>
            <a:r>
              <a:rPr lang="ru-RU" sz="3600" b="1" i="1" dirty="0" smtClean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ВИТАМИН</a:t>
            </a:r>
            <a:r>
              <a:rPr lang="ru-RU" sz="3600" i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 </a:t>
            </a:r>
            <a:r>
              <a:rPr lang="ru-RU" sz="2800" i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ru-RU" sz="2800" i="1" dirty="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 sz="2800" i="1" dirty="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2" name="Google Shape;222;p8"/>
          <p:cNvSpPr txBox="1">
            <a:spLocks noGrp="1"/>
          </p:cNvSpPr>
          <p:nvPr>
            <p:ph type="body" idx="1"/>
          </p:nvPr>
        </p:nvSpPr>
        <p:spPr>
          <a:xfrm>
            <a:off x="197163" y="5513811"/>
            <a:ext cx="8795374" cy="125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ru-RU" sz="2800" b="1" i="1" dirty="0">
                <a:solidFill>
                  <a:srgbClr val="0070C0"/>
                </a:solidFill>
                <a:latin typeface="Trebuchet MS" panose="020B0603020202020204" pitchFamily="34" charset="0"/>
                <a:ea typeface="Comic Sans MS"/>
                <a:cs typeface="Comic Sans MS"/>
                <a:sym typeface="Comic Sans MS"/>
              </a:rPr>
              <a:t>Повышает сопротивляемость к инфекциям, укрепляет кровеносные сосуды, поддерживает в здоровом состоянии десны, зубы, кости.</a:t>
            </a:r>
            <a:endParaRPr sz="2800" b="1" i="1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pic>
        <p:nvPicPr>
          <p:cNvPr id="223" name="Google Shape;223;p8"/>
          <p:cNvPicPr preferRelativeResize="0"/>
          <p:nvPr/>
        </p:nvPicPr>
        <p:blipFill rotWithShape="1">
          <a:blip r:embed="rId5" cstate="screen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9" b="96714" l="5485" r="91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548" r="10483" b="4196"/>
          <a:stretch/>
        </p:blipFill>
        <p:spPr>
          <a:xfrm>
            <a:off x="3135103" y="1917892"/>
            <a:ext cx="3384000" cy="356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8"/>
          <p:cNvPicPr preferRelativeResize="0">
            <a:picLocks noChangeAspect="1"/>
          </p:cNvPicPr>
          <p:nvPr/>
        </p:nvPicPr>
        <p:blipFill rotWithShape="1">
          <a:blip r:embed="rId7" cstate="screen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97778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020" b="8163"/>
          <a:stretch/>
        </p:blipFill>
        <p:spPr>
          <a:xfrm>
            <a:off x="52632" y="3225009"/>
            <a:ext cx="3166626" cy="24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8"/>
          <p:cNvPicPr preferRelativeResize="0">
            <a:picLocks noChangeAspect="1"/>
          </p:cNvPicPr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9804" y="1381860"/>
            <a:ext cx="2023345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>
            <a:picLocks noChangeAspect="1"/>
          </p:cNvPicPr>
          <p:nvPr/>
        </p:nvPicPr>
        <p:blipFill rotWithShape="1">
          <a:blip r:embed="rId11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01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610" r="7099"/>
          <a:stretch/>
        </p:blipFill>
        <p:spPr>
          <a:xfrm>
            <a:off x="6409789" y="4080139"/>
            <a:ext cx="2004971" cy="15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1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93" b="899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796" t="8079" r="12176" b="10633"/>
          <a:stretch/>
        </p:blipFill>
        <p:spPr>
          <a:xfrm>
            <a:off x="8298525" y="3369078"/>
            <a:ext cx="3888000" cy="34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188" y="2427425"/>
            <a:ext cx="1565639" cy="14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424" y="2391221"/>
            <a:ext cx="1722203" cy="1584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49" b="86172" l="9932" r="89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967" t="10594" r="10012" b="11972"/>
          <a:stretch/>
        </p:blipFill>
        <p:spPr>
          <a:xfrm rot="20450734" flipH="1">
            <a:off x="927388" y="1759072"/>
            <a:ext cx="2100938" cy="16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Words>335</Words>
  <Application>Microsoft Office PowerPoint</Application>
  <PresentationFormat>Широкоэкранный</PresentationFormat>
  <Paragraphs>41</Paragraphs>
  <Slides>15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Colonna MT</vt:lpstr>
      <vt:lpstr>Comic Sans MS</vt:lpstr>
      <vt:lpstr>Monotype Corsiva</vt:lpstr>
      <vt:lpstr>Trebuchet MS</vt:lpstr>
      <vt:lpstr>Тема Office</vt:lpstr>
      <vt:lpstr>Подготовила воспитатель ВКК Партина Вера Владимировна МБДОУ «Детский сад комбинированного вида №5 «Светлячок»</vt:lpstr>
      <vt:lpstr>Что такое витамины?</vt:lpstr>
      <vt:lpstr>Презентация PowerPoint</vt:lpstr>
      <vt:lpstr>Загадки</vt:lpstr>
      <vt:lpstr>Презентация PowerPoint</vt:lpstr>
      <vt:lpstr>Презентация PowerPoint</vt:lpstr>
      <vt:lpstr>Полезные и вредные продукты</vt:lpstr>
      <vt:lpstr>Презентация PowerPoint</vt:lpstr>
      <vt:lpstr>Если вы хотите реже простужаться, быть бодрыми, быстрее выздоравливать при болезни, вам нужен ВИТАМИН  </vt:lpstr>
      <vt:lpstr>Если вы хотите хорошо расти, хорошо видеть и иметь крепкие зубы, вам нужен                              ВИТАМИН </vt:lpstr>
      <vt:lpstr>Если вы хотите быть сильными, иметь хороший аппетит и не хотите огорчаться по пустякам, вам нужен                                                    ВИТАМИН</vt:lpstr>
      <vt:lpstr>Если ты хочешь иметь крепкие кости, хорошую кожу, красивые зубы, тебе нужен солнечный                                       ВИТАМИН</vt:lpstr>
      <vt:lpstr>Если вы хотите защитить кожу, иметь хорошую кровь, крепкие кости, вам нужен                                     ВИТАМИН</vt:lpstr>
      <vt:lpstr>Презентация PowerPoint</vt:lpstr>
      <vt:lpstr>Дорогие ребята, запомните и  всегда выполняйте эти правила: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Витамины – друзья здоровья</dc:title>
  <dc:creator>Asus User</dc:creator>
  <cp:lastModifiedBy>Вера</cp:lastModifiedBy>
  <cp:revision>31</cp:revision>
  <dcterms:created xsi:type="dcterms:W3CDTF">2015-06-09T21:18:33Z</dcterms:created>
  <dcterms:modified xsi:type="dcterms:W3CDTF">2025-06-22T14:48:57Z</dcterms:modified>
</cp:coreProperties>
</file>